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4" r:id="rId1"/>
  </p:sldMasterIdLst>
  <p:sldIdLst>
    <p:sldId id="256" r:id="rId2"/>
  </p:sldIdLst>
  <p:sldSz cx="36576000" cy="27432000"/>
  <p:notesSz cx="9144000" cy="6858000"/>
  <p:embeddedFontLst>
    <p:embeddedFont>
      <p:font typeface="Calibri" panose="020F0502020204030204" pitchFamily="34" charset="0"/>
      <p:regular r:id="rId3"/>
      <p:bold r:id="rId4"/>
      <p:italic r:id="rId5"/>
      <p:boldItalic r:id="rId6"/>
    </p:embeddedFont>
    <p:embeddedFont>
      <p:font typeface="Calibri Light" panose="020F0302020204030204" pitchFamily="34" charset="0"/>
      <p:regular r:id="rId7"/>
      <p:italic r:id="rId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A3548"/>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40" d="100"/>
          <a:sy n="40" d="100"/>
        </p:scale>
        <p:origin x="-120" y="-12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theme" Target="theme/theme1.xml"/><Relationship Id="rId5" Type="http://schemas.openxmlformats.org/officeDocument/2006/relationships/font" Target="fonts/font3.fntdata"/><Relationship Id="rId10" Type="http://schemas.openxmlformats.org/officeDocument/2006/relationships/viewProps" Target="viewProps.xml"/><Relationship Id="rId4" Type="http://schemas.openxmlformats.org/officeDocument/2006/relationships/font" Target="fonts/font2.fntdata"/><Relationship Id="rId9"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8D7D091-69B1-4B1B-AC49-91B7F68BFF8D}"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267932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D7D091-69B1-4B1B-AC49-91B7F68BFF8D}"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3959901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D7D091-69B1-4B1B-AC49-91B7F68BFF8D}"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2334382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D7D091-69B1-4B1B-AC49-91B7F68BFF8D}"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1049584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D7D091-69B1-4B1B-AC49-91B7F68BFF8D}"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1677144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8D7D091-69B1-4B1B-AC49-91B7F68BFF8D}"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317062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8D7D091-69B1-4B1B-AC49-91B7F68BFF8D}" type="datetimeFigureOut">
              <a:rPr lang="en-US" smtClean="0"/>
              <a:t>11/16/2020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82378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8D7D091-69B1-4B1B-AC49-91B7F68BFF8D}" type="datetimeFigureOut">
              <a:rPr lang="en-US" smtClean="0"/>
              <a:t>11/16/2020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2049816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D7D091-69B1-4B1B-AC49-91B7F68BFF8D}" type="datetimeFigureOut">
              <a:rPr lang="en-US" smtClean="0"/>
              <a:t>11/16/2020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214733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8D7D091-69B1-4B1B-AC49-91B7F68BFF8D}"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1721085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8D7D091-69B1-4B1B-AC49-91B7F68BFF8D}"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06AD8D-2EB1-4FBB-8000-1520CA990DE7}" type="slidenum">
              <a:rPr lang="en-US" smtClean="0"/>
              <a:t>‹#›</a:t>
            </a:fld>
            <a:endParaRPr lang="en-US"/>
          </a:p>
        </p:txBody>
      </p:sp>
    </p:spTree>
    <p:extLst>
      <p:ext uri="{BB962C8B-B14F-4D97-AF65-F5344CB8AC3E}">
        <p14:creationId xmlns:p14="http://schemas.microsoft.com/office/powerpoint/2010/main" val="2615509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38D7D091-69B1-4B1B-AC49-91B7F68BFF8D}" type="datetimeFigureOut">
              <a:rPr lang="en-US" smtClean="0"/>
              <a:t>11/16/2020</a:t>
            </a:fld>
            <a:endParaRPr lang="en-US"/>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0406AD8D-2EB1-4FBB-8000-1520CA990DE7}" type="slidenum">
              <a:rPr lang="en-US" smtClean="0"/>
              <a:t>‹#›</a:t>
            </a:fld>
            <a:endParaRPr lang="en-US"/>
          </a:p>
        </p:txBody>
      </p:sp>
    </p:spTree>
    <p:extLst>
      <p:ext uri="{BB962C8B-B14F-4D97-AF65-F5344CB8AC3E}">
        <p14:creationId xmlns:p14="http://schemas.microsoft.com/office/powerpoint/2010/main" val="321923948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096B6238-84CB-4901-83F1-9C5B667A4260}"/>
              </a:ext>
            </a:extLst>
          </p:cNvPr>
          <p:cNvSpPr txBox="1">
            <a:spLocks noChangeArrowheads="1"/>
          </p:cNvSpPr>
          <p:nvPr/>
        </p:nvSpPr>
        <p:spPr bwMode="auto">
          <a:xfrm>
            <a:off x="1107313" y="985169"/>
            <a:ext cx="34351147" cy="2891903"/>
          </a:xfrm>
          <a:prstGeom prst="rect">
            <a:avLst/>
          </a:prstGeom>
          <a:solidFill>
            <a:srgbClr val="E1EFFF"/>
          </a:solidFill>
          <a:ln w="9525">
            <a:solidFill>
              <a:schemeClr val="tx1"/>
            </a:solidFill>
            <a:miter lim="800000"/>
            <a:headEnd/>
            <a:tailEnd/>
          </a:ln>
          <a:effectLst/>
        </p:spPr>
        <p:txBody>
          <a:bodyPr wrap="square" lIns="374629" tIns="374629" rIns="374629" bIns="374629">
            <a:spAutoFit/>
          </a:bodyPr>
          <a:lstStyle/>
          <a:p>
            <a:pPr algn="ctr">
              <a:defRPr/>
            </a:pPr>
            <a:r>
              <a:rPr lang="en-US" altLang="en-US" sz="6938" b="1" dirty="0">
                <a:solidFill>
                  <a:srgbClr val="BA3548"/>
                </a:solidFill>
                <a:latin typeface="Arial" panose="020B0604020202020204" pitchFamily="34" charset="0"/>
              </a:rPr>
              <a:t>A snapshot of the multi-exoplanet </a:t>
            </a:r>
          </a:p>
          <a:p>
            <a:pPr algn="ctr">
              <a:defRPr/>
            </a:pPr>
            <a:r>
              <a:rPr lang="en-US" altLang="en-US" sz="6938" b="1" dirty="0">
                <a:solidFill>
                  <a:srgbClr val="BA3548"/>
                </a:solidFill>
                <a:latin typeface="Arial" panose="020B0604020202020204" pitchFamily="34" charset="0"/>
              </a:rPr>
              <a:t>system Kepler-20</a:t>
            </a:r>
            <a:endParaRPr lang="en-AU" altLang="en-US" sz="6938" b="1" dirty="0">
              <a:solidFill>
                <a:srgbClr val="BA3548"/>
              </a:solidFill>
              <a:latin typeface="Arial" panose="020B0604020202020204" pitchFamily="34" charset="0"/>
            </a:endParaRPr>
          </a:p>
        </p:txBody>
      </p:sp>
      <p:sp>
        <p:nvSpPr>
          <p:cNvPr id="5" name="Text Box 4">
            <a:extLst>
              <a:ext uri="{FF2B5EF4-FFF2-40B4-BE49-F238E27FC236}">
                <a16:creationId xmlns:a16="http://schemas.microsoft.com/office/drawing/2014/main" id="{921AD42B-6659-46A9-9F61-578CB1F025A1}"/>
              </a:ext>
            </a:extLst>
          </p:cNvPr>
          <p:cNvSpPr txBox="1">
            <a:spLocks noChangeArrowheads="1"/>
          </p:cNvSpPr>
          <p:nvPr/>
        </p:nvSpPr>
        <p:spPr bwMode="auto">
          <a:xfrm>
            <a:off x="3856046" y="3989102"/>
            <a:ext cx="28863908" cy="1727341"/>
          </a:xfrm>
          <a:prstGeom prst="rect">
            <a:avLst/>
          </a:prstGeom>
          <a:noFill/>
          <a:ln>
            <a:noFill/>
          </a:ln>
          <a:effectLst/>
        </p:spPr>
        <p:txBody>
          <a:bodyPr lIns="249753" tIns="249753" rIns="249753" bIns="249753"/>
          <a:lstStyle/>
          <a:p>
            <a:pPr algn="ctr">
              <a:spcBef>
                <a:spcPct val="20000"/>
              </a:spcBef>
              <a:defRPr/>
            </a:pPr>
            <a:r>
              <a:rPr lang="en-GB" altLang="en-US" sz="3884" b="1" dirty="0">
                <a:latin typeface="Arial" panose="020B0604020202020204" pitchFamily="34" charset="0"/>
              </a:rPr>
              <a:t>Zachary Stone</a:t>
            </a:r>
          </a:p>
          <a:p>
            <a:pPr algn="ctr">
              <a:spcBef>
                <a:spcPct val="20000"/>
              </a:spcBef>
              <a:defRPr/>
            </a:pPr>
            <a:r>
              <a:rPr lang="en-GB" altLang="en-US" sz="3469" dirty="0">
                <a:latin typeface="Arial" panose="020B0604020202020204" pitchFamily="34" charset="0"/>
              </a:rPr>
              <a:t>Stony Brook University AST 443</a:t>
            </a:r>
          </a:p>
        </p:txBody>
      </p:sp>
      <p:sp>
        <p:nvSpPr>
          <p:cNvPr id="6" name="Rectangle 29">
            <a:extLst>
              <a:ext uri="{FF2B5EF4-FFF2-40B4-BE49-F238E27FC236}">
                <a16:creationId xmlns:a16="http://schemas.microsoft.com/office/drawing/2014/main" id="{9DE03919-87E0-466B-8EE8-F00ED1FA1403}"/>
              </a:ext>
            </a:extLst>
          </p:cNvPr>
          <p:cNvSpPr>
            <a:spLocks noChangeArrowheads="1"/>
          </p:cNvSpPr>
          <p:nvPr/>
        </p:nvSpPr>
        <p:spPr bwMode="auto">
          <a:xfrm>
            <a:off x="1107315" y="5926001"/>
            <a:ext cx="8193686" cy="10146729"/>
          </a:xfrm>
          <a:prstGeom prst="rect">
            <a:avLst/>
          </a:prstGeom>
          <a:solidFill>
            <a:schemeClr val="accent1">
              <a:lumMod val="20000"/>
              <a:lumOff val="80000"/>
            </a:schemeClr>
          </a:solidFill>
          <a:ln>
            <a:solidFill>
              <a:schemeClr val="tx1"/>
            </a:solidFill>
          </a:ln>
          <a:effectLst/>
        </p:spPr>
        <p:txBody>
          <a:bodyPr lIns="249753" tIns="249753" rIns="249753" bIns="249753"/>
          <a:lstStyle/>
          <a:p>
            <a:pPr>
              <a:spcBef>
                <a:spcPct val="50000"/>
              </a:spcBef>
              <a:defRPr/>
            </a:pPr>
            <a:r>
              <a:rPr lang="en-GB" altLang="en-US" sz="2775" b="1" dirty="0">
                <a:solidFill>
                  <a:srgbClr val="CC3300"/>
                </a:solidFill>
                <a:latin typeface="Arial" panose="020B0604020202020204" pitchFamily="34" charset="0"/>
              </a:rPr>
              <a:t>Introduction</a:t>
            </a:r>
          </a:p>
          <a:p>
            <a:pPr>
              <a:spcBef>
                <a:spcPct val="50000"/>
              </a:spcBef>
              <a:defRPr/>
            </a:pPr>
            <a:endParaRPr lang="en-GB" altLang="en-US" sz="600" b="1" dirty="0">
              <a:solidFill>
                <a:srgbClr val="CC3300"/>
              </a:solidFill>
              <a:latin typeface="Arial" panose="020B0604020202020204" pitchFamily="34" charset="0"/>
            </a:endParaRPr>
          </a:p>
          <a:p>
            <a:pPr>
              <a:spcBef>
                <a:spcPct val="50000"/>
              </a:spcBef>
              <a:defRPr/>
            </a:pPr>
            <a:r>
              <a:rPr lang="en-AU" altLang="en-US" sz="1943" dirty="0">
                <a:latin typeface="Arial" panose="020B0604020202020204" pitchFamily="34" charset="0"/>
              </a:rPr>
              <a:t>One of the most solar-like planetary systems found so far is that of Kepler 20. First discovered by the Kepler mission in 2011, this star now has six known orbiting planets. Along with the fact that Kepler-20 is a G8 solar-type star, this system can be used to inform us about many aspects of planet formation and habitability. All but one of these planets have been discovered via the transit method, granting estimates of their mass and distance from their host star. The transit method identifies exoplanets by observing the change in brightness of its host star, when the planet crosses our line of sight.</a:t>
            </a:r>
          </a:p>
          <a:p>
            <a:pPr>
              <a:spcBef>
                <a:spcPct val="50000"/>
              </a:spcBef>
              <a:defRPr/>
            </a:pPr>
            <a:r>
              <a:rPr lang="en-AU" altLang="en-US" sz="1943" dirty="0">
                <a:latin typeface="Arial" panose="020B0604020202020204" pitchFamily="34" charset="0"/>
              </a:rPr>
              <a:t>All of the planets orbiting Kepler-20 have an average orbital distance less than 1 AU. Subsequently, all of these planets are too close-in to be within Kepler-20’s habitable zone. However, the planetary dynamics of these objects are particularly interesting, as they are so close that the gravitational effects they feel from each other are larger than seen in our solar system.</a:t>
            </a:r>
          </a:p>
          <a:p>
            <a:pPr>
              <a:spcBef>
                <a:spcPct val="50000"/>
              </a:spcBef>
              <a:defRPr/>
            </a:pPr>
            <a:r>
              <a:rPr lang="en-AU" altLang="en-US" sz="1943" dirty="0">
                <a:latin typeface="Arial" panose="020B0604020202020204" pitchFamily="34" charset="0"/>
              </a:rPr>
              <a:t>From the observation of these six planets, we have been able to surmise the temperatures of these planets, as well as estimates of their atmospheres. We have also learned many of the nuances of the transit method, as variability due to six different transits on different timescales can bring about a unique, chaotic light curve.</a:t>
            </a:r>
          </a:p>
        </p:txBody>
      </p:sp>
      <p:sp>
        <p:nvSpPr>
          <p:cNvPr id="7" name="Rectangle 30">
            <a:extLst>
              <a:ext uri="{FF2B5EF4-FFF2-40B4-BE49-F238E27FC236}">
                <a16:creationId xmlns:a16="http://schemas.microsoft.com/office/drawing/2014/main" id="{5F994FE9-3623-4E81-8D35-9DF0D8709EB1}"/>
              </a:ext>
            </a:extLst>
          </p:cNvPr>
          <p:cNvSpPr>
            <a:spLocks noChangeArrowheads="1"/>
          </p:cNvSpPr>
          <p:nvPr/>
        </p:nvSpPr>
        <p:spPr bwMode="auto">
          <a:xfrm>
            <a:off x="9806302" y="5926001"/>
            <a:ext cx="8229600" cy="20628443"/>
          </a:xfrm>
          <a:prstGeom prst="rect">
            <a:avLst/>
          </a:prstGeom>
          <a:solidFill>
            <a:schemeClr val="accent1">
              <a:lumMod val="20000"/>
              <a:lumOff val="80000"/>
            </a:schemeClr>
          </a:solidFill>
          <a:ln>
            <a:solidFill>
              <a:schemeClr val="tx1"/>
            </a:solidFill>
          </a:ln>
          <a:effectLst/>
        </p:spPr>
        <p:txBody>
          <a:bodyPr lIns="249753" tIns="249753" rIns="249753" bIns="249753"/>
          <a:lstStyle>
            <a:lvl1pPr marL="381000" indent="-381000">
              <a:defRPr sz="2400">
                <a:solidFill>
                  <a:schemeClr val="tx1"/>
                </a:solidFill>
                <a:latin typeface="Times New Roman" panose="02020603050405020304" pitchFamily="18" charset="0"/>
              </a:defRPr>
            </a:lvl1pPr>
            <a:lvl2pPr marL="571500">
              <a:defRPr sz="2400">
                <a:solidFill>
                  <a:schemeClr val="tx1"/>
                </a:solidFill>
                <a:latin typeface="Times New Roman" panose="02020603050405020304" pitchFamily="18" charset="0"/>
              </a:defRPr>
            </a:lvl2pPr>
            <a:lvl3pPr>
              <a:defRPr sz="2400">
                <a:solidFill>
                  <a:schemeClr val="tx1"/>
                </a:solidFill>
                <a:latin typeface="Times New Roman" panose="02020603050405020304" pitchFamily="18" charset="0"/>
              </a:defRPr>
            </a:lvl3pPr>
            <a:lvl4pPr>
              <a:defRPr sz="2400">
                <a:solidFill>
                  <a:schemeClr val="tx1"/>
                </a:solidFill>
                <a:latin typeface="Times New Roman" panose="02020603050405020304" pitchFamily="18" charset="0"/>
              </a:defRPr>
            </a:lvl4pPr>
            <a:lvl5pPr>
              <a:defRPr sz="2400">
                <a:solidFill>
                  <a:schemeClr val="tx1"/>
                </a:solidFill>
                <a:latin typeface="Times New Roman" panose="02020603050405020304" pitchFamily="18" charset="0"/>
              </a:defRPr>
            </a:lvl5pPr>
            <a:lvl6pPr eaLnBrk="0" fontAlgn="base" hangingPunct="0">
              <a:spcBef>
                <a:spcPct val="0"/>
              </a:spcBef>
              <a:spcAft>
                <a:spcPct val="0"/>
              </a:spcAft>
              <a:defRPr sz="2400">
                <a:solidFill>
                  <a:schemeClr val="tx1"/>
                </a:solidFill>
                <a:latin typeface="Times New Roman" panose="02020603050405020304" pitchFamily="18" charset="0"/>
              </a:defRPr>
            </a:lvl6pPr>
            <a:lvl7pPr eaLnBrk="0" fontAlgn="base" hangingPunct="0">
              <a:spcBef>
                <a:spcPct val="0"/>
              </a:spcBef>
              <a:spcAft>
                <a:spcPct val="0"/>
              </a:spcAft>
              <a:defRPr sz="2400">
                <a:solidFill>
                  <a:schemeClr val="tx1"/>
                </a:solidFill>
                <a:latin typeface="Times New Roman" panose="02020603050405020304" pitchFamily="18" charset="0"/>
              </a:defRPr>
            </a:lvl7pPr>
            <a:lvl8pPr eaLnBrk="0" fontAlgn="base" hangingPunct="0">
              <a:spcBef>
                <a:spcPct val="0"/>
              </a:spcBef>
              <a:spcAft>
                <a:spcPct val="0"/>
              </a:spcAft>
              <a:defRPr sz="2400">
                <a:solidFill>
                  <a:schemeClr val="tx1"/>
                </a:solidFill>
                <a:latin typeface="Times New Roman" panose="02020603050405020304" pitchFamily="18" charset="0"/>
              </a:defRPr>
            </a:lvl8pPr>
            <a:lvl9pPr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defRPr/>
            </a:pPr>
            <a:r>
              <a:rPr lang="en-GB" altLang="en-US" sz="2775" b="1" dirty="0">
                <a:solidFill>
                  <a:srgbClr val="CC3300"/>
                </a:solidFill>
                <a:latin typeface="Arial" panose="020B0604020202020204" pitchFamily="34" charset="0"/>
              </a:rPr>
              <a:t>Observations</a:t>
            </a:r>
          </a:p>
          <a:p>
            <a:pPr>
              <a:spcBef>
                <a:spcPct val="50000"/>
              </a:spcBef>
              <a:defRPr/>
            </a:pPr>
            <a:endParaRPr lang="en-GB" altLang="en-US" sz="1000" b="1" dirty="0">
              <a:solidFill>
                <a:srgbClr val="CC3300"/>
              </a:solidFill>
              <a:latin typeface="Arial" panose="020B0604020202020204" pitchFamily="34" charset="0"/>
            </a:endParaRP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We observed for two nights in October at the Mt. Stony Brook Observatory: 10/1/2020 between 8:00 PM and 12:00 AM and 10/13/2020 between 12:00 AM and 1:30 AM</a:t>
            </a: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Using the SBIG STL-1001E CCD, we took images of Kepler-20 using 5s exposures, and switched to 60s weather-permitting</a:t>
            </a: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Observations were done solely in the Johnson’s V-band filter</a:t>
            </a: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Observations lasted three hours on both nights of observation, being halted by cloudy weather</a:t>
            </a: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Proper data analysis was done to flat-field correct the images</a:t>
            </a:r>
          </a:p>
          <a:p>
            <a:pPr>
              <a:spcBef>
                <a:spcPct val="50000"/>
              </a:spcBef>
              <a:buSzPct val="60000"/>
              <a:buFont typeface="Arial" panose="020B0604020202020204" pitchFamily="34" charset="0"/>
              <a:buChar char="•"/>
              <a:defRPr/>
            </a:pPr>
            <a:r>
              <a:rPr lang="en-AU" altLang="en-US" sz="1943" dirty="0">
                <a:latin typeface="Arial" panose="020B0604020202020204" pitchFamily="34" charset="0"/>
              </a:rPr>
              <a:t>Guide star TYC 3129-1100-1 was used to adjust the flux of Kepler-20</a:t>
            </a:r>
          </a:p>
        </p:txBody>
      </p:sp>
      <p:sp>
        <p:nvSpPr>
          <p:cNvPr id="8" name="Rectangle 31">
            <a:extLst>
              <a:ext uri="{FF2B5EF4-FFF2-40B4-BE49-F238E27FC236}">
                <a16:creationId xmlns:a16="http://schemas.microsoft.com/office/drawing/2014/main" id="{B60FDEA0-44EA-41CA-9F43-46538F3D64DB}"/>
              </a:ext>
            </a:extLst>
          </p:cNvPr>
          <p:cNvSpPr>
            <a:spLocks noChangeArrowheads="1"/>
          </p:cNvSpPr>
          <p:nvPr/>
        </p:nvSpPr>
        <p:spPr bwMode="auto">
          <a:xfrm>
            <a:off x="18529874" y="5926001"/>
            <a:ext cx="8229600" cy="20628443"/>
          </a:xfrm>
          <a:prstGeom prst="rect">
            <a:avLst/>
          </a:prstGeom>
          <a:solidFill>
            <a:schemeClr val="accent1">
              <a:lumMod val="20000"/>
              <a:lumOff val="80000"/>
            </a:schemeClr>
          </a:solidFill>
          <a:ln>
            <a:solidFill>
              <a:schemeClr val="tx1"/>
            </a:solidFill>
          </a:ln>
          <a:effectLst/>
        </p:spPr>
        <p:txBody>
          <a:bodyPr lIns="249753" tIns="249753" rIns="249753" bIns="249753"/>
          <a:lstStyle/>
          <a:p>
            <a:pPr>
              <a:spcBef>
                <a:spcPct val="50000"/>
              </a:spcBef>
              <a:defRPr/>
            </a:pPr>
            <a:r>
              <a:rPr lang="en-GB" altLang="en-US" sz="2775" b="1" dirty="0">
                <a:solidFill>
                  <a:srgbClr val="CC3300"/>
                </a:solidFill>
                <a:latin typeface="Arial" panose="020B0604020202020204" pitchFamily="34" charset="0"/>
              </a:rPr>
              <a:t>Results</a:t>
            </a:r>
          </a:p>
          <a:p>
            <a:pPr>
              <a:spcBef>
                <a:spcPct val="50000"/>
              </a:spcBef>
              <a:defRPr/>
            </a:pPr>
            <a:endParaRPr lang="en-AU" altLang="en-US" sz="1000" dirty="0">
              <a:latin typeface="Arial" panose="020B0604020202020204" pitchFamily="34" charset="0"/>
            </a:endParaRP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The seeing at Mt. Stony Brook was acceptable on both nights, though clouds intermittently crossed our line of sight with the target, granting uncertainty in some portions of our data.</a:t>
            </a: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There were no transits for the observations on night one, so this data allows us to get a feel for the uncertainty on measurements with the telescope </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This data remains somewhat constant throughout the first observation, but displays a slight decrease overtime</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The second observation starts around the time of a transit for Kepler-20 b. We can see a sharp decrease in the flux around midnight, which is when we had started aggregating data. </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This shows a rounded decrease due to limb darkening. An initial sharp decrease is not distinctly seen, but inferred by the sparsely distributed data from the beginning of the second night </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Using the median flux from the first night as a constant value and removing the outliers from the second night grants us a decent light curve for the start of a transit </a:t>
            </a: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a:spcBef>
                <a:spcPct val="50000"/>
              </a:spcBef>
              <a:defRPr/>
            </a:pPr>
            <a:endParaRPr lang="en-AU" altLang="en-US" sz="1943" dirty="0">
              <a:latin typeface="Arial" panose="020B0604020202020204" pitchFamily="34" charset="0"/>
            </a:endParaRPr>
          </a:p>
          <a:p>
            <a:pPr marL="342900" indent="-342900">
              <a:spcBef>
                <a:spcPct val="50000"/>
              </a:spcBef>
              <a:buFont typeface="Arial" panose="020B0604020202020204" pitchFamily="34" charset="0"/>
              <a:buChar char="•"/>
              <a:defRPr/>
            </a:pPr>
            <a:endParaRPr lang="en-AU" altLang="en-US" sz="1943" dirty="0">
              <a:latin typeface="Arial" panose="020B0604020202020204" pitchFamily="34" charset="0"/>
            </a:endParaRP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We can see a clear decrease in the flux of Kepler-20, and not by a significantly large value, only about 3%</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Fitting for a linear curve grants a chi-squared value of 203 per degree of freedom, with a confidence level of &lt; .01. This suggests that the data from the second night of observations is not simply decreasing as the flux had from the first night.</a:t>
            </a:r>
          </a:p>
          <a:p>
            <a:pPr marL="342900" indent="-342900">
              <a:spcBef>
                <a:spcPct val="50000"/>
              </a:spcBef>
              <a:buFont typeface="Arial" panose="020B0604020202020204" pitchFamily="34" charset="0"/>
              <a:buChar char="•"/>
              <a:defRPr/>
            </a:pPr>
            <a:r>
              <a:rPr lang="en-AU" altLang="en-US" sz="1943" dirty="0">
                <a:latin typeface="Arial" panose="020B0604020202020204" pitchFamily="34" charset="0"/>
              </a:rPr>
              <a:t>Using the data from the first night to get an average decrease in flux grants an even lower level of confidence</a:t>
            </a:r>
          </a:p>
          <a:p>
            <a:pPr>
              <a:spcBef>
                <a:spcPct val="50000"/>
              </a:spcBef>
              <a:defRPr/>
            </a:pPr>
            <a:r>
              <a:rPr lang="en-AU" altLang="en-US" sz="1943" dirty="0">
                <a:latin typeface="Arial" panose="020B0604020202020204" pitchFamily="34" charset="0"/>
              </a:rPr>
              <a:t>It should be noted that a change in exposure time, due to the weather at the Mt. Stony Brook Observatory, introduces more uncertainty into the data. The data taken on the first night was initially done with 5s exposures, then switched to 60s exposures for the remainder of the night. This lower exposure time introduced more uncertainty into the data, and may account for the initial variation. This occurred in reverse on the second night, where we had switched from 60s to 5s exposures. In this case, 60s exposures offered more uncertainty due to the cloud cover at the time. In both cases, cloud cover was the main source of uncertainty in the flux measurement and the quality of the images taken.</a:t>
            </a:r>
          </a:p>
          <a:p>
            <a:pPr>
              <a:spcBef>
                <a:spcPct val="50000"/>
              </a:spcBef>
              <a:defRPr/>
            </a:pPr>
            <a:endParaRPr lang="en-AU" altLang="en-US" sz="1943" dirty="0">
              <a:latin typeface="Arial" panose="020B0604020202020204" pitchFamily="34" charset="0"/>
            </a:endParaRPr>
          </a:p>
        </p:txBody>
      </p:sp>
      <p:sp>
        <p:nvSpPr>
          <p:cNvPr id="9" name="Rectangle 32">
            <a:extLst>
              <a:ext uri="{FF2B5EF4-FFF2-40B4-BE49-F238E27FC236}">
                <a16:creationId xmlns:a16="http://schemas.microsoft.com/office/drawing/2014/main" id="{D1606613-154B-4B89-991F-7CAB46BACB42}"/>
              </a:ext>
            </a:extLst>
          </p:cNvPr>
          <p:cNvSpPr>
            <a:spLocks noChangeArrowheads="1"/>
          </p:cNvSpPr>
          <p:nvPr/>
        </p:nvSpPr>
        <p:spPr bwMode="auto">
          <a:xfrm>
            <a:off x="27228861" y="5926003"/>
            <a:ext cx="8229600" cy="8352705"/>
          </a:xfrm>
          <a:prstGeom prst="rect">
            <a:avLst/>
          </a:prstGeom>
          <a:solidFill>
            <a:schemeClr val="accent1">
              <a:lumMod val="20000"/>
              <a:lumOff val="80000"/>
            </a:schemeClr>
          </a:solidFill>
          <a:ln>
            <a:solidFill>
              <a:schemeClr val="tx1"/>
            </a:solidFill>
          </a:ln>
          <a:effectLst/>
        </p:spPr>
        <p:txBody>
          <a:bodyPr lIns="249753" tIns="249753" rIns="249753" bIns="249753"/>
          <a:lstStyle/>
          <a:p>
            <a:pPr>
              <a:spcBef>
                <a:spcPct val="50000"/>
              </a:spcBef>
              <a:defRPr/>
            </a:pPr>
            <a:r>
              <a:rPr lang="en-US" altLang="en-US" sz="2772" b="1" dirty="0">
                <a:solidFill>
                  <a:srgbClr val="CC3300"/>
                </a:solidFill>
                <a:latin typeface="Arial" panose="020B0604020202020204" pitchFamily="34" charset="0"/>
              </a:rPr>
              <a:t>Discussion</a:t>
            </a:r>
          </a:p>
          <a:p>
            <a:pPr>
              <a:spcBef>
                <a:spcPct val="50000"/>
              </a:spcBef>
              <a:defRPr/>
            </a:pPr>
            <a:endParaRPr lang="en-US" altLang="en-US" sz="1000" dirty="0">
              <a:latin typeface="Arial" panose="020B0604020202020204" pitchFamily="34" charset="0"/>
            </a:endParaRP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We have not fulfilled the requirement for a Nyquist sampled dataset, meaning that we cannot confirm the transit of Kepler-20 b</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Datasets from both observations were affected by strong cloud cover, intermittent throughout the whole night</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The initial observation shows a steady decrease in flux overtime, which may be due either to the telescope, weather, or data processing techniques</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Normally, the transits from Kepler-20 b would only decrease the flux by about 1% the normal value, while our interpolation has granted a decrease of about 3.5%</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This increased flux decrease could be due to an error in the data processing techniques, which would have scaled everything by a certain factor. In this case, the percent decrease in flux could be larger or smaller than the observed decrease</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The initial decrease in flux seen in night one may have been from an eclipse from another planet in the system or a sunspot, though this is highly unlikely due to how small the effects are. </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The observed transit may be due to the star’s position on the sky, as toward the end of the night of observation, the target was relatively low in the sky</a:t>
            </a:r>
          </a:p>
          <a:p>
            <a:pPr marL="342900" indent="-342900">
              <a:spcBef>
                <a:spcPct val="50000"/>
              </a:spcBef>
              <a:buFont typeface="Arial" panose="020B0604020202020204" pitchFamily="34" charset="0"/>
              <a:buChar char="•"/>
              <a:defRPr/>
            </a:pPr>
            <a:endParaRPr lang="en-US" altLang="en-US" sz="1940" dirty="0">
              <a:latin typeface="Arial" panose="020B0604020202020204" pitchFamily="34" charset="0"/>
            </a:endParaRPr>
          </a:p>
          <a:p>
            <a:pPr marL="342900" indent="-342900">
              <a:spcBef>
                <a:spcPct val="50000"/>
              </a:spcBef>
              <a:buFont typeface="Arial" panose="020B0604020202020204" pitchFamily="34" charset="0"/>
              <a:buChar char="•"/>
              <a:defRPr/>
            </a:pPr>
            <a:endParaRPr lang="en-US" altLang="en-US" sz="1940" dirty="0">
              <a:latin typeface="Arial" panose="020B0604020202020204" pitchFamily="34" charset="0"/>
            </a:endParaRPr>
          </a:p>
          <a:p>
            <a:pPr marL="342900" indent="-342900">
              <a:spcBef>
                <a:spcPct val="50000"/>
              </a:spcBef>
              <a:buFont typeface="Arial" panose="020B0604020202020204" pitchFamily="34" charset="0"/>
              <a:buChar char="•"/>
              <a:defRPr/>
            </a:pPr>
            <a:endParaRPr lang="en-US" altLang="en-US" sz="1940" dirty="0">
              <a:latin typeface="Arial" panose="020B0604020202020204" pitchFamily="34" charset="0"/>
            </a:endParaRPr>
          </a:p>
        </p:txBody>
      </p:sp>
      <p:sp>
        <p:nvSpPr>
          <p:cNvPr id="10" name="Rectangle 33">
            <a:extLst>
              <a:ext uri="{FF2B5EF4-FFF2-40B4-BE49-F238E27FC236}">
                <a16:creationId xmlns:a16="http://schemas.microsoft.com/office/drawing/2014/main" id="{BBCC7B55-1458-4EB2-AAA0-4E8DB17A61BA}"/>
              </a:ext>
            </a:extLst>
          </p:cNvPr>
          <p:cNvSpPr>
            <a:spLocks noChangeArrowheads="1"/>
          </p:cNvSpPr>
          <p:nvPr/>
        </p:nvSpPr>
        <p:spPr bwMode="auto">
          <a:xfrm>
            <a:off x="1107314" y="16398665"/>
            <a:ext cx="8193687" cy="10161272"/>
          </a:xfrm>
          <a:prstGeom prst="rect">
            <a:avLst/>
          </a:prstGeom>
          <a:solidFill>
            <a:schemeClr val="accent1">
              <a:lumMod val="20000"/>
              <a:lumOff val="80000"/>
            </a:schemeClr>
          </a:solidFill>
          <a:ln>
            <a:solidFill>
              <a:schemeClr val="tx1"/>
            </a:solidFill>
          </a:ln>
          <a:effectLst/>
        </p:spPr>
        <p:txBody>
          <a:bodyPr lIns="249753" tIns="249753" rIns="249753" bIns="249753"/>
          <a:lstStyle/>
          <a:p>
            <a:pPr>
              <a:spcBef>
                <a:spcPct val="50000"/>
              </a:spcBef>
              <a:defRPr/>
            </a:pPr>
            <a:r>
              <a:rPr lang="en-GB" altLang="en-US" sz="2775" b="1" dirty="0">
                <a:solidFill>
                  <a:srgbClr val="CC3300"/>
                </a:solidFill>
                <a:latin typeface="Arial" panose="020B0604020202020204" pitchFamily="34" charset="0"/>
              </a:rPr>
              <a:t>Objectives</a:t>
            </a:r>
          </a:p>
          <a:p>
            <a:pPr>
              <a:spcBef>
                <a:spcPct val="50000"/>
              </a:spcBef>
              <a:defRPr/>
            </a:pPr>
            <a:endParaRPr lang="en-GB" altLang="en-US" sz="600" b="1" dirty="0">
              <a:solidFill>
                <a:srgbClr val="CC3300"/>
              </a:solidFill>
              <a:latin typeface="Arial" panose="020B0604020202020204" pitchFamily="34" charset="0"/>
            </a:endParaRPr>
          </a:p>
          <a:p>
            <a:pPr marL="342900" indent="-342900">
              <a:spcBef>
                <a:spcPts val="1166"/>
              </a:spcBef>
              <a:buFont typeface="Arial" panose="020B0604020202020204" pitchFamily="34" charset="0"/>
              <a:buChar char="•"/>
              <a:defRPr/>
            </a:pPr>
            <a:r>
              <a:rPr lang="en-AU" altLang="en-US" sz="1943" dirty="0">
                <a:latin typeface="Arial" panose="020B0604020202020204" pitchFamily="34" charset="0"/>
              </a:rPr>
              <a:t>We aim to detect the variation in the brightness of Kepler-20, and observe some of the many transits that take place in its system. Seeing as five planets transit in front of Kepler-20, each with a different orbital period, the variation in its observed brightness is quite hectic. </a:t>
            </a:r>
          </a:p>
          <a:p>
            <a:pPr marL="342900" indent="-342900">
              <a:spcBef>
                <a:spcPts val="1166"/>
              </a:spcBef>
              <a:buFont typeface="Arial" panose="020B0604020202020204" pitchFamily="34" charset="0"/>
              <a:buChar char="•"/>
              <a:defRPr/>
            </a:pPr>
            <a:r>
              <a:rPr lang="en-AU" altLang="en-US" sz="1943" dirty="0">
                <a:latin typeface="Arial" panose="020B0604020202020204" pitchFamily="34" charset="0"/>
              </a:rPr>
              <a:t>The periods of the planets within Kepler-20’s system are well-known, so we seek to verify these values.</a:t>
            </a:r>
          </a:p>
          <a:p>
            <a:pPr marL="342900" indent="-342900">
              <a:spcBef>
                <a:spcPts val="1166"/>
              </a:spcBef>
              <a:buFont typeface="Arial" panose="020B0604020202020204" pitchFamily="34" charset="0"/>
              <a:buChar char="•"/>
              <a:defRPr/>
            </a:pPr>
            <a:r>
              <a:rPr lang="en-AU" altLang="en-US" sz="1943" dirty="0">
                <a:latin typeface="Arial" panose="020B0604020202020204" pitchFamily="34" charset="0"/>
              </a:rPr>
              <a:t>Normally, by observing the transit depth and transit time, we would be able to determine the period of these planets and their radii. However, seeing as the variation I brightness is so hectic, we seek to verify the light curves given off by Kepler-20. </a:t>
            </a:r>
          </a:p>
          <a:p>
            <a:pPr marL="342900" indent="-342900">
              <a:spcBef>
                <a:spcPts val="1166"/>
              </a:spcBef>
              <a:buFont typeface="Arial" panose="020B0604020202020204" pitchFamily="34" charset="0"/>
              <a:buChar char="•"/>
              <a:defRPr/>
            </a:pPr>
            <a:r>
              <a:rPr lang="en-AU" altLang="en-US" sz="1943" dirty="0">
                <a:latin typeface="Arial" panose="020B0604020202020204" pitchFamily="34" charset="0"/>
              </a:rPr>
              <a:t>The challenges presented by the weather at the location of observation also present an issue of visibility, so we wish to only observe and verify only a portion of this light curve.</a:t>
            </a:r>
          </a:p>
        </p:txBody>
      </p:sp>
      <p:sp>
        <p:nvSpPr>
          <p:cNvPr id="11" name="Rectangle 34">
            <a:extLst>
              <a:ext uri="{FF2B5EF4-FFF2-40B4-BE49-F238E27FC236}">
                <a16:creationId xmlns:a16="http://schemas.microsoft.com/office/drawing/2014/main" id="{E4110175-7CF1-465D-9978-A1E2118FF237}"/>
              </a:ext>
            </a:extLst>
          </p:cNvPr>
          <p:cNvSpPr>
            <a:spLocks noChangeArrowheads="1"/>
          </p:cNvSpPr>
          <p:nvPr/>
        </p:nvSpPr>
        <p:spPr bwMode="auto">
          <a:xfrm>
            <a:off x="27228861" y="14619960"/>
            <a:ext cx="8229600" cy="11934484"/>
          </a:xfrm>
          <a:prstGeom prst="rect">
            <a:avLst/>
          </a:prstGeom>
          <a:solidFill>
            <a:schemeClr val="accent1">
              <a:lumMod val="20000"/>
              <a:lumOff val="80000"/>
            </a:schemeClr>
          </a:solidFill>
          <a:ln>
            <a:solidFill>
              <a:schemeClr val="tx1"/>
            </a:solidFill>
          </a:ln>
          <a:effectLst/>
        </p:spPr>
        <p:txBody>
          <a:bodyPr lIns="249753" tIns="249753" rIns="249753" bIns="249753"/>
          <a:lstStyle/>
          <a:p>
            <a:pPr>
              <a:spcBef>
                <a:spcPct val="50000"/>
              </a:spcBef>
              <a:defRPr/>
            </a:pPr>
            <a:r>
              <a:rPr lang="en-GB" altLang="en-US" sz="2775" b="1" dirty="0">
                <a:solidFill>
                  <a:srgbClr val="CC3300"/>
                </a:solidFill>
                <a:latin typeface="Arial" panose="020B0604020202020204" pitchFamily="34" charset="0"/>
              </a:rPr>
              <a:t>Conclusions</a:t>
            </a:r>
          </a:p>
          <a:p>
            <a:pPr>
              <a:spcBef>
                <a:spcPct val="50000"/>
              </a:spcBef>
              <a:defRPr/>
            </a:pPr>
            <a:endParaRPr lang="en-GB" altLang="en-US" sz="1000" b="1" dirty="0">
              <a:solidFill>
                <a:srgbClr val="CC3300"/>
              </a:solidFill>
              <a:latin typeface="Arial" panose="020B0604020202020204" pitchFamily="34" charset="0"/>
            </a:endParaRP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Despite all of the uncertainty in the data from the weather and the initial decrease of the flux on a night without a transit, there is evidence to signify that a transit was observed</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The first night of observation gave a general baseline flux to be used for comparison for the second night of observation. We observed the initial decrease in the flux of Kepler-20 due to one of its smaller planets, though this decrease is notably higher than previously recorded. </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The decrease was proven to be unlikely to be related to the decrease on the first night, as a fit to a linear decrease granted a very low level of confidence</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Not being able to view the second half of the transit suggests that there is uncertainty that this is actually a transit. This data is very under sampled, as only half of the transit, or less, was seen. This observation lasted for only a few hours due to very cloudy skies, meaning that only an initial decrease was seen. </a:t>
            </a:r>
          </a:p>
          <a:p>
            <a:pPr marL="342900" indent="-342900">
              <a:spcBef>
                <a:spcPct val="50000"/>
              </a:spcBef>
              <a:buFont typeface="Arial" panose="020B0604020202020204" pitchFamily="34" charset="0"/>
              <a:buChar char="•"/>
              <a:defRPr/>
            </a:pPr>
            <a:r>
              <a:rPr lang="en-US" altLang="en-US" sz="1940" dirty="0">
                <a:latin typeface="Arial" panose="020B0604020202020204" pitchFamily="34" charset="0"/>
              </a:rPr>
              <a:t>More careful modeling of the data to relevant formulae for transit light curves may reveal indications of a false-positive</a:t>
            </a:r>
          </a:p>
          <a:p>
            <a:pPr>
              <a:spcBef>
                <a:spcPct val="50000"/>
              </a:spcBef>
              <a:defRPr/>
            </a:pPr>
            <a:endParaRPr lang="en-US" altLang="en-US" sz="1940" dirty="0">
              <a:latin typeface="Arial" panose="020B0604020202020204" pitchFamily="34" charset="0"/>
            </a:endParaRPr>
          </a:p>
          <a:p>
            <a:pPr>
              <a:spcBef>
                <a:spcPct val="50000"/>
              </a:spcBef>
              <a:defRPr/>
            </a:pPr>
            <a:r>
              <a:rPr lang="en-US" altLang="en-US" sz="1940" dirty="0">
                <a:latin typeface="Arial" panose="020B0604020202020204" pitchFamily="34" charset="0"/>
              </a:rPr>
              <a:t>Overall, this transit event displays one of the main ways in which exoplanets are found, and how their properties are measured. In order to successfully match one of the light curves from Kepler-20, we would have needed substantially more data over a longer period of time. This data still displays variability in the brightness of Kepler-20, signaling that its system contains exoplanets. With a complete light curve, we would be able to determine the semi-major axis of these planets, the period, and perhaps even its temperature. Currently, measuring exoplanets is very feasible for even amateur astronomers with enough accuracy in measuring flux. The prospects from measuring exoplanets are exciting and can aid in the search for another habitable world like ours in the Universe.  </a:t>
            </a:r>
          </a:p>
          <a:p>
            <a:pPr>
              <a:spcBef>
                <a:spcPct val="50000"/>
              </a:spcBef>
              <a:defRPr/>
            </a:pPr>
            <a:endParaRPr lang="en-US" altLang="en-US" sz="1940" dirty="0">
              <a:latin typeface="Arial" panose="020B0604020202020204" pitchFamily="34" charset="0"/>
            </a:endParaRPr>
          </a:p>
          <a:p>
            <a:pPr>
              <a:spcBef>
                <a:spcPct val="50000"/>
              </a:spcBef>
              <a:defRPr/>
            </a:pPr>
            <a:endParaRPr lang="en-GB" altLang="en-US" sz="2775" b="1" dirty="0">
              <a:solidFill>
                <a:srgbClr val="CC3300"/>
              </a:solidFill>
              <a:latin typeface="Arial" panose="020B0604020202020204" pitchFamily="34" charset="0"/>
            </a:endParaRPr>
          </a:p>
        </p:txBody>
      </p:sp>
      <p:pic>
        <p:nvPicPr>
          <p:cNvPr id="12" name="Picture 11" descr="Diagram&#10;&#10;Description automatically generated">
            <a:extLst>
              <a:ext uri="{FF2B5EF4-FFF2-40B4-BE49-F238E27FC236}">
                <a16:creationId xmlns:a16="http://schemas.microsoft.com/office/drawing/2014/main" id="{7F33D455-6F48-480D-A1E7-7EF8796DCF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3305" y="13225703"/>
            <a:ext cx="4559825" cy="1941035"/>
          </a:xfrm>
          <a:prstGeom prst="rect">
            <a:avLst/>
          </a:prstGeom>
        </p:spPr>
      </p:pic>
      <p:graphicFrame>
        <p:nvGraphicFramePr>
          <p:cNvPr id="13" name="Table 9">
            <a:extLst>
              <a:ext uri="{FF2B5EF4-FFF2-40B4-BE49-F238E27FC236}">
                <a16:creationId xmlns:a16="http://schemas.microsoft.com/office/drawing/2014/main" id="{83B148F0-7E02-4957-8C5A-BE885D75E1FC}"/>
              </a:ext>
            </a:extLst>
          </p:cNvPr>
          <p:cNvGraphicFramePr>
            <a:graphicFrameLocks noGrp="1"/>
          </p:cNvGraphicFramePr>
          <p:nvPr>
            <p:extLst>
              <p:ext uri="{D42A27DB-BD31-4B8C-83A1-F6EECF244321}">
                <p14:modId xmlns:p14="http://schemas.microsoft.com/office/powerpoint/2010/main" val="1774339973"/>
              </p:ext>
            </p:extLst>
          </p:nvPr>
        </p:nvGraphicFramePr>
        <p:xfrm>
          <a:off x="1548252" y="13225703"/>
          <a:ext cx="1971593" cy="2590800"/>
        </p:xfrm>
        <a:graphic>
          <a:graphicData uri="http://schemas.openxmlformats.org/drawingml/2006/table">
            <a:tbl>
              <a:tblPr firstRow="1" bandRow="1">
                <a:tableStyleId>{5C22544A-7EE6-4342-B048-85BDC9FD1C3A}</a:tableStyleId>
              </a:tblPr>
              <a:tblGrid>
                <a:gridCol w="1006166">
                  <a:extLst>
                    <a:ext uri="{9D8B030D-6E8A-4147-A177-3AD203B41FA5}">
                      <a16:colId xmlns:a16="http://schemas.microsoft.com/office/drawing/2014/main" val="2387073909"/>
                    </a:ext>
                  </a:extLst>
                </a:gridCol>
                <a:gridCol w="965427">
                  <a:extLst>
                    <a:ext uri="{9D8B030D-6E8A-4147-A177-3AD203B41FA5}">
                      <a16:colId xmlns:a16="http://schemas.microsoft.com/office/drawing/2014/main" val="307429394"/>
                    </a:ext>
                  </a:extLst>
                </a:gridCol>
              </a:tblGrid>
              <a:tr h="459845">
                <a:tc>
                  <a:txBody>
                    <a:bodyPr/>
                    <a:lstStyle/>
                    <a:p>
                      <a:r>
                        <a:rPr lang="en-US" sz="1600" dirty="0"/>
                        <a:t>Planet</a:t>
                      </a:r>
                    </a:p>
                  </a:txBody>
                  <a:tcPr marL="91441" marR="91441"/>
                </a:tc>
                <a:tc>
                  <a:txBody>
                    <a:bodyPr/>
                    <a:lstStyle/>
                    <a:p>
                      <a:r>
                        <a:rPr lang="en-US" sz="1600" dirty="0"/>
                        <a:t>Period (days)</a:t>
                      </a:r>
                    </a:p>
                  </a:txBody>
                  <a:tcPr marL="91441" marR="91441"/>
                </a:tc>
                <a:extLst>
                  <a:ext uri="{0D108BD9-81ED-4DB2-BD59-A6C34878D82A}">
                    <a16:rowId xmlns:a16="http://schemas.microsoft.com/office/drawing/2014/main" val="1609267007"/>
                  </a:ext>
                </a:extLst>
              </a:tr>
              <a:tr h="259913">
                <a:tc>
                  <a:txBody>
                    <a:bodyPr/>
                    <a:lstStyle/>
                    <a:p>
                      <a:r>
                        <a:rPr lang="en-US" sz="1600" dirty="0"/>
                        <a:t>b</a:t>
                      </a:r>
                    </a:p>
                  </a:txBody>
                  <a:tcPr marL="91441" marR="91441"/>
                </a:tc>
                <a:tc>
                  <a:txBody>
                    <a:bodyPr/>
                    <a:lstStyle/>
                    <a:p>
                      <a:r>
                        <a:rPr lang="en-US" sz="1600" dirty="0"/>
                        <a:t>3.7</a:t>
                      </a:r>
                    </a:p>
                  </a:txBody>
                  <a:tcPr marL="91441" marR="91441"/>
                </a:tc>
                <a:extLst>
                  <a:ext uri="{0D108BD9-81ED-4DB2-BD59-A6C34878D82A}">
                    <a16:rowId xmlns:a16="http://schemas.microsoft.com/office/drawing/2014/main" val="3478199246"/>
                  </a:ext>
                </a:extLst>
              </a:tr>
              <a:tr h="259913">
                <a:tc>
                  <a:txBody>
                    <a:bodyPr/>
                    <a:lstStyle/>
                    <a:p>
                      <a:r>
                        <a:rPr lang="en-US" sz="1600" dirty="0"/>
                        <a:t>c</a:t>
                      </a:r>
                    </a:p>
                  </a:txBody>
                  <a:tcPr marL="91441" marR="91441"/>
                </a:tc>
                <a:tc>
                  <a:txBody>
                    <a:bodyPr/>
                    <a:lstStyle/>
                    <a:p>
                      <a:r>
                        <a:rPr lang="en-US" sz="1600" dirty="0"/>
                        <a:t>10.9</a:t>
                      </a:r>
                    </a:p>
                  </a:txBody>
                  <a:tcPr marL="91441" marR="91441"/>
                </a:tc>
                <a:extLst>
                  <a:ext uri="{0D108BD9-81ED-4DB2-BD59-A6C34878D82A}">
                    <a16:rowId xmlns:a16="http://schemas.microsoft.com/office/drawing/2014/main" val="1349006410"/>
                  </a:ext>
                </a:extLst>
              </a:tr>
              <a:tr h="259913">
                <a:tc>
                  <a:txBody>
                    <a:bodyPr/>
                    <a:lstStyle/>
                    <a:p>
                      <a:r>
                        <a:rPr lang="en-US" sz="1600" dirty="0"/>
                        <a:t>d</a:t>
                      </a:r>
                    </a:p>
                  </a:txBody>
                  <a:tcPr marL="91441" marR="91441"/>
                </a:tc>
                <a:tc>
                  <a:txBody>
                    <a:bodyPr/>
                    <a:lstStyle/>
                    <a:p>
                      <a:r>
                        <a:rPr lang="en-US" sz="1600" dirty="0"/>
                        <a:t>77.6</a:t>
                      </a:r>
                    </a:p>
                  </a:txBody>
                  <a:tcPr marL="91441" marR="91441"/>
                </a:tc>
                <a:extLst>
                  <a:ext uri="{0D108BD9-81ED-4DB2-BD59-A6C34878D82A}">
                    <a16:rowId xmlns:a16="http://schemas.microsoft.com/office/drawing/2014/main" val="3907985651"/>
                  </a:ext>
                </a:extLst>
              </a:tr>
              <a:tr h="259913">
                <a:tc>
                  <a:txBody>
                    <a:bodyPr/>
                    <a:lstStyle/>
                    <a:p>
                      <a:r>
                        <a:rPr lang="en-US" sz="1600" dirty="0"/>
                        <a:t>e</a:t>
                      </a:r>
                    </a:p>
                  </a:txBody>
                  <a:tcPr marL="91441" marR="91441"/>
                </a:tc>
                <a:tc>
                  <a:txBody>
                    <a:bodyPr/>
                    <a:lstStyle/>
                    <a:p>
                      <a:r>
                        <a:rPr lang="en-US" sz="1600" dirty="0"/>
                        <a:t>6.1</a:t>
                      </a:r>
                    </a:p>
                  </a:txBody>
                  <a:tcPr marL="91441" marR="91441"/>
                </a:tc>
                <a:extLst>
                  <a:ext uri="{0D108BD9-81ED-4DB2-BD59-A6C34878D82A}">
                    <a16:rowId xmlns:a16="http://schemas.microsoft.com/office/drawing/2014/main" val="2941388717"/>
                  </a:ext>
                </a:extLst>
              </a:tr>
              <a:tr h="259913">
                <a:tc>
                  <a:txBody>
                    <a:bodyPr/>
                    <a:lstStyle/>
                    <a:p>
                      <a:r>
                        <a:rPr lang="en-US" sz="1600" dirty="0"/>
                        <a:t>f</a:t>
                      </a:r>
                    </a:p>
                  </a:txBody>
                  <a:tcPr marL="91441" marR="91441"/>
                </a:tc>
                <a:tc>
                  <a:txBody>
                    <a:bodyPr/>
                    <a:lstStyle/>
                    <a:p>
                      <a:r>
                        <a:rPr lang="en-US" sz="1600" dirty="0"/>
                        <a:t>19.6</a:t>
                      </a:r>
                    </a:p>
                  </a:txBody>
                  <a:tcPr marL="91441" marR="91441"/>
                </a:tc>
                <a:extLst>
                  <a:ext uri="{0D108BD9-81ED-4DB2-BD59-A6C34878D82A}">
                    <a16:rowId xmlns:a16="http://schemas.microsoft.com/office/drawing/2014/main" val="776418053"/>
                  </a:ext>
                </a:extLst>
              </a:tr>
              <a:tr h="259913">
                <a:tc>
                  <a:txBody>
                    <a:bodyPr/>
                    <a:lstStyle/>
                    <a:p>
                      <a:r>
                        <a:rPr lang="en-US" sz="1600" dirty="0"/>
                        <a:t>g</a:t>
                      </a:r>
                    </a:p>
                  </a:txBody>
                  <a:tcPr marL="91441" marR="91441"/>
                </a:tc>
                <a:tc>
                  <a:txBody>
                    <a:bodyPr/>
                    <a:lstStyle/>
                    <a:p>
                      <a:r>
                        <a:rPr lang="en-US" sz="1600" dirty="0"/>
                        <a:t>34.9</a:t>
                      </a:r>
                    </a:p>
                  </a:txBody>
                  <a:tcPr marL="91441" marR="91441"/>
                </a:tc>
                <a:extLst>
                  <a:ext uri="{0D108BD9-81ED-4DB2-BD59-A6C34878D82A}">
                    <a16:rowId xmlns:a16="http://schemas.microsoft.com/office/drawing/2014/main" val="3143372565"/>
                  </a:ext>
                </a:extLst>
              </a:tr>
            </a:tbl>
          </a:graphicData>
        </a:graphic>
      </p:graphicFrame>
      <p:pic>
        <p:nvPicPr>
          <p:cNvPr id="14" name="Picture 13" descr="Chart, histogram&#10;&#10;Description automatically generated">
            <a:extLst>
              <a:ext uri="{FF2B5EF4-FFF2-40B4-BE49-F238E27FC236}">
                <a16:creationId xmlns:a16="http://schemas.microsoft.com/office/drawing/2014/main" id="{CC1E4A0B-F1DB-45D0-9382-4926565D82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9407" y="22061371"/>
            <a:ext cx="7429499" cy="3504481"/>
          </a:xfrm>
          <a:prstGeom prst="rect">
            <a:avLst/>
          </a:prstGeom>
        </p:spPr>
      </p:pic>
      <p:pic>
        <p:nvPicPr>
          <p:cNvPr id="15" name="Picture 14" descr="A close up of a device&#10;&#10;Description automatically generated">
            <a:extLst>
              <a:ext uri="{FF2B5EF4-FFF2-40B4-BE49-F238E27FC236}">
                <a16:creationId xmlns:a16="http://schemas.microsoft.com/office/drawing/2014/main" id="{22941DE2-1DDD-43F8-839E-E69DC2F507A4}"/>
              </a:ext>
            </a:extLst>
          </p:cNvPr>
          <p:cNvPicPr>
            <a:picLocks noChangeAspect="1"/>
          </p:cNvPicPr>
          <p:nvPr/>
        </p:nvPicPr>
        <p:blipFill rotWithShape="1">
          <a:blip r:embed="rId4">
            <a:extLst>
              <a:ext uri="{28A0092B-C50C-407E-A947-70E740481C1C}">
                <a14:useLocalDpi xmlns:a14="http://schemas.microsoft.com/office/drawing/2010/main" val="0"/>
              </a:ext>
            </a:extLst>
          </a:blip>
          <a:srcRect l="19813" b="2344"/>
          <a:stretch/>
        </p:blipFill>
        <p:spPr>
          <a:xfrm>
            <a:off x="12917038" y="15374014"/>
            <a:ext cx="4679950" cy="2727493"/>
          </a:xfrm>
          <a:prstGeom prst="rect">
            <a:avLst/>
          </a:prstGeom>
        </p:spPr>
      </p:pic>
      <p:sp>
        <p:nvSpPr>
          <p:cNvPr id="19" name="Text Box 22">
            <a:extLst>
              <a:ext uri="{FF2B5EF4-FFF2-40B4-BE49-F238E27FC236}">
                <a16:creationId xmlns:a16="http://schemas.microsoft.com/office/drawing/2014/main" id="{B3A5D2D7-6EAF-4A9C-BD73-64C3B6628EE3}"/>
              </a:ext>
            </a:extLst>
          </p:cNvPr>
          <p:cNvSpPr txBox="1">
            <a:spLocks noChangeArrowheads="1"/>
          </p:cNvSpPr>
          <p:nvPr/>
        </p:nvSpPr>
        <p:spPr bwMode="auto">
          <a:xfrm>
            <a:off x="14037329" y="12014363"/>
            <a:ext cx="2921000" cy="1329108"/>
          </a:xfrm>
          <a:prstGeom prst="rect">
            <a:avLst/>
          </a:prstGeom>
          <a:noFill/>
          <a:ln>
            <a:noFill/>
          </a:ln>
          <a:effectLst/>
        </p:spPr>
        <p:txBody>
          <a:bodyPr lIns="150000" tIns="150000" rIns="150000" bIns="150000">
            <a:spAutoFit/>
          </a:bodyPr>
          <a:lstStyle/>
          <a:p>
            <a:pPr>
              <a:defRPr/>
            </a:pPr>
            <a:r>
              <a:rPr lang="en-AU" altLang="en-US" sz="1667" i="1" dirty="0"/>
              <a:t>The 14” Schmidt-Cassegrain telescope located at the Mt. Stony Brook Observatory. Used on both 10/1 and 10/13.</a:t>
            </a:r>
          </a:p>
        </p:txBody>
      </p:sp>
      <p:sp>
        <p:nvSpPr>
          <p:cNvPr id="20" name="Text Box 17">
            <a:extLst>
              <a:ext uri="{FF2B5EF4-FFF2-40B4-BE49-F238E27FC236}">
                <a16:creationId xmlns:a16="http://schemas.microsoft.com/office/drawing/2014/main" id="{9E062491-409B-4EB4-A19F-8D4588B7E7C7}"/>
              </a:ext>
            </a:extLst>
          </p:cNvPr>
          <p:cNvSpPr txBox="1">
            <a:spLocks noChangeArrowheads="1"/>
          </p:cNvSpPr>
          <p:nvPr/>
        </p:nvSpPr>
        <p:spPr bwMode="auto">
          <a:xfrm>
            <a:off x="9858404" y="15846428"/>
            <a:ext cx="2921000" cy="1585653"/>
          </a:xfrm>
          <a:prstGeom prst="rect">
            <a:avLst/>
          </a:prstGeom>
          <a:noFill/>
          <a:ln>
            <a:noFill/>
          </a:ln>
          <a:effectLst/>
        </p:spPr>
        <p:txBody>
          <a:bodyPr lIns="150000" tIns="150000" rIns="150000" bIns="150000">
            <a:spAutoFit/>
          </a:bodyPr>
          <a:lstStyle/>
          <a:p>
            <a:pPr>
              <a:defRPr/>
            </a:pPr>
            <a:r>
              <a:rPr lang="en-AU" altLang="en-US" sz="1667" i="1" dirty="0"/>
              <a:t>One of the 60s exposures from the second night of observation. “G” represents the guide star and “K20” represents Kepler-20.</a:t>
            </a:r>
          </a:p>
        </p:txBody>
      </p:sp>
      <p:sp>
        <p:nvSpPr>
          <p:cNvPr id="21" name="Text Box 20">
            <a:extLst>
              <a:ext uri="{FF2B5EF4-FFF2-40B4-BE49-F238E27FC236}">
                <a16:creationId xmlns:a16="http://schemas.microsoft.com/office/drawing/2014/main" id="{44667795-448D-40C0-9FC8-EB39C6D18ED3}"/>
              </a:ext>
            </a:extLst>
          </p:cNvPr>
          <p:cNvSpPr txBox="1">
            <a:spLocks noChangeArrowheads="1"/>
          </p:cNvSpPr>
          <p:nvPr/>
        </p:nvSpPr>
        <p:spPr bwMode="auto">
          <a:xfrm>
            <a:off x="10103838" y="25331486"/>
            <a:ext cx="7429499" cy="863313"/>
          </a:xfrm>
          <a:prstGeom prst="rect">
            <a:avLst/>
          </a:prstGeom>
          <a:noFill/>
          <a:ln>
            <a:noFill/>
          </a:ln>
          <a:effectLst/>
        </p:spPr>
        <p:txBody>
          <a:bodyPr lIns="0" rIns="0">
            <a:spAutoFit/>
          </a:bodyPr>
          <a:lstStyle/>
          <a:p>
            <a:pPr>
              <a:spcBef>
                <a:spcPct val="50000"/>
              </a:spcBef>
              <a:defRPr/>
            </a:pPr>
            <a:r>
              <a:rPr lang="en-AU" altLang="en-US" sz="1670" i="1" dirty="0"/>
              <a:t>All images have been flat-field corrected, and all data of raw counts have been converted to flux using the guide star. Error bars are too small to be seen on each data point.</a:t>
            </a:r>
          </a:p>
        </p:txBody>
      </p:sp>
      <p:sp>
        <p:nvSpPr>
          <p:cNvPr id="23" name="Text Box 20">
            <a:extLst>
              <a:ext uri="{FF2B5EF4-FFF2-40B4-BE49-F238E27FC236}">
                <a16:creationId xmlns:a16="http://schemas.microsoft.com/office/drawing/2014/main" id="{5BEFEEDF-3D63-4977-A69E-0C5505A4B32F}"/>
              </a:ext>
            </a:extLst>
          </p:cNvPr>
          <p:cNvSpPr txBox="1">
            <a:spLocks noChangeArrowheads="1"/>
          </p:cNvSpPr>
          <p:nvPr/>
        </p:nvSpPr>
        <p:spPr bwMode="auto">
          <a:xfrm>
            <a:off x="1489407" y="25565852"/>
            <a:ext cx="7429499" cy="861967"/>
          </a:xfrm>
          <a:prstGeom prst="rect">
            <a:avLst/>
          </a:prstGeom>
          <a:noFill/>
          <a:ln>
            <a:noFill/>
          </a:ln>
          <a:effectLst/>
        </p:spPr>
        <p:txBody>
          <a:bodyPr lIns="0" rIns="0">
            <a:spAutoFit/>
          </a:bodyPr>
          <a:lstStyle/>
          <a:p>
            <a:pPr>
              <a:spcBef>
                <a:spcPct val="50000"/>
              </a:spcBef>
              <a:defRPr/>
            </a:pPr>
            <a:r>
              <a:rPr lang="en-AU" altLang="en-US" sz="1667" i="1" dirty="0"/>
              <a:t>An example of a light curve from Kepler-20, taken from the first quarter of the Kepler mission over approximately 35 days. The transit curves are very chaotic due to the overlap of transits for multiple planets. </a:t>
            </a:r>
          </a:p>
        </p:txBody>
      </p:sp>
      <p:graphicFrame>
        <p:nvGraphicFramePr>
          <p:cNvPr id="24" name="Table 24">
            <a:extLst>
              <a:ext uri="{FF2B5EF4-FFF2-40B4-BE49-F238E27FC236}">
                <a16:creationId xmlns:a16="http://schemas.microsoft.com/office/drawing/2014/main" id="{26F95F5D-0257-47DF-BEDB-C045B73CEFC4}"/>
              </a:ext>
            </a:extLst>
          </p:cNvPr>
          <p:cNvGraphicFramePr>
            <a:graphicFrameLocks noGrp="1"/>
          </p:cNvGraphicFramePr>
          <p:nvPr>
            <p:extLst>
              <p:ext uri="{D42A27DB-BD31-4B8C-83A1-F6EECF244321}">
                <p14:modId xmlns:p14="http://schemas.microsoft.com/office/powerpoint/2010/main" val="1270397782"/>
              </p:ext>
            </p:extLst>
          </p:nvPr>
        </p:nvGraphicFramePr>
        <p:xfrm>
          <a:off x="19248291" y="8118630"/>
          <a:ext cx="6792765" cy="2731008"/>
        </p:xfrm>
        <a:graphic>
          <a:graphicData uri="http://schemas.openxmlformats.org/drawingml/2006/table">
            <a:tbl>
              <a:tblPr firstRow="1" bandRow="1">
                <a:tableStyleId>{5C22544A-7EE6-4342-B048-85BDC9FD1C3A}</a:tableStyleId>
              </a:tblPr>
              <a:tblGrid>
                <a:gridCol w="1113293">
                  <a:extLst>
                    <a:ext uri="{9D8B030D-6E8A-4147-A177-3AD203B41FA5}">
                      <a16:colId xmlns:a16="http://schemas.microsoft.com/office/drawing/2014/main" val="3166951034"/>
                    </a:ext>
                  </a:extLst>
                </a:gridCol>
                <a:gridCol w="2811192">
                  <a:extLst>
                    <a:ext uri="{9D8B030D-6E8A-4147-A177-3AD203B41FA5}">
                      <a16:colId xmlns:a16="http://schemas.microsoft.com/office/drawing/2014/main" val="4100987452"/>
                    </a:ext>
                  </a:extLst>
                </a:gridCol>
                <a:gridCol w="2868280">
                  <a:extLst>
                    <a:ext uri="{9D8B030D-6E8A-4147-A177-3AD203B41FA5}">
                      <a16:colId xmlns:a16="http://schemas.microsoft.com/office/drawing/2014/main" val="502814831"/>
                    </a:ext>
                  </a:extLst>
                </a:gridCol>
              </a:tblGrid>
              <a:tr h="544895">
                <a:tc>
                  <a:txBody>
                    <a:bodyPr/>
                    <a:lstStyle/>
                    <a:p>
                      <a:r>
                        <a:rPr lang="en-US" sz="1940" dirty="0"/>
                        <a:t>Planet</a:t>
                      </a:r>
                    </a:p>
                  </a:txBody>
                  <a:tcPr marL="91441" marR="91441"/>
                </a:tc>
                <a:tc>
                  <a:txBody>
                    <a:bodyPr/>
                    <a:lstStyle/>
                    <a:p>
                      <a:r>
                        <a:rPr lang="en-US" sz="1940" dirty="0"/>
                        <a:t>Transit Times Near Night 1</a:t>
                      </a:r>
                    </a:p>
                  </a:txBody>
                  <a:tcPr marL="91441" marR="91441"/>
                </a:tc>
                <a:tc>
                  <a:txBody>
                    <a:bodyPr/>
                    <a:lstStyle/>
                    <a:p>
                      <a:r>
                        <a:rPr lang="en-US" sz="1940" dirty="0"/>
                        <a:t>Transit Times Near Night 2</a:t>
                      </a:r>
                    </a:p>
                  </a:txBody>
                  <a:tcPr marL="91441" marR="91441"/>
                </a:tc>
                <a:extLst>
                  <a:ext uri="{0D108BD9-81ED-4DB2-BD59-A6C34878D82A}">
                    <a16:rowId xmlns:a16="http://schemas.microsoft.com/office/drawing/2014/main" val="4128639154"/>
                  </a:ext>
                </a:extLst>
              </a:tr>
              <a:tr h="544895">
                <a:tc>
                  <a:txBody>
                    <a:bodyPr/>
                    <a:lstStyle/>
                    <a:p>
                      <a:r>
                        <a:rPr lang="en-US" sz="1940" dirty="0"/>
                        <a:t>b</a:t>
                      </a:r>
                    </a:p>
                  </a:txBody>
                  <a:tcPr marL="91441" marR="91441"/>
                </a:tc>
                <a:tc>
                  <a:txBody>
                    <a:bodyPr/>
                    <a:lstStyle/>
                    <a:p>
                      <a:r>
                        <a:rPr lang="en-US" sz="1940" dirty="0"/>
                        <a:t>10/2 </a:t>
                      </a:r>
                    </a:p>
                    <a:p>
                      <a:r>
                        <a:rPr lang="en-US" sz="1940" dirty="0"/>
                        <a:t>9:11 PM – 12:35 AM</a:t>
                      </a:r>
                    </a:p>
                  </a:txBody>
                  <a:tcPr marL="91441" marR="91441"/>
                </a:tc>
                <a:tc>
                  <a:txBody>
                    <a:bodyPr/>
                    <a:lstStyle/>
                    <a:p>
                      <a:r>
                        <a:rPr lang="en-US" sz="1940" dirty="0"/>
                        <a:t>10/13</a:t>
                      </a:r>
                    </a:p>
                    <a:p>
                      <a:r>
                        <a:rPr lang="en-US" sz="1940" dirty="0"/>
                        <a:t>11:55 PM – 2:43 AM</a:t>
                      </a:r>
                    </a:p>
                  </a:txBody>
                  <a:tcPr marL="91441" marR="91441"/>
                </a:tc>
                <a:extLst>
                  <a:ext uri="{0D108BD9-81ED-4DB2-BD59-A6C34878D82A}">
                    <a16:rowId xmlns:a16="http://schemas.microsoft.com/office/drawing/2014/main" val="2658198786"/>
                  </a:ext>
                </a:extLst>
              </a:tr>
              <a:tr h="544895">
                <a:tc>
                  <a:txBody>
                    <a:bodyPr/>
                    <a:lstStyle/>
                    <a:p>
                      <a:r>
                        <a:rPr lang="en-US" sz="1940" dirty="0"/>
                        <a:t>c</a:t>
                      </a:r>
                    </a:p>
                  </a:txBody>
                  <a:tcPr marL="91441" marR="91441"/>
                </a:tc>
                <a:tc>
                  <a:txBody>
                    <a:bodyPr/>
                    <a:lstStyle/>
                    <a:p>
                      <a:r>
                        <a:rPr lang="en-US" sz="1940" dirty="0"/>
                        <a:t>10/5</a:t>
                      </a:r>
                    </a:p>
                    <a:p>
                      <a:r>
                        <a:rPr lang="en-US" sz="1940" dirty="0"/>
                        <a:t>11:25 PM – 3:25 AM</a:t>
                      </a:r>
                    </a:p>
                  </a:txBody>
                  <a:tcPr marL="91441" marR="91441"/>
                </a:tc>
                <a:tc>
                  <a:txBody>
                    <a:bodyPr/>
                    <a:lstStyle/>
                    <a:p>
                      <a:r>
                        <a:rPr lang="en-US" sz="1940" dirty="0"/>
                        <a:t>10/16</a:t>
                      </a:r>
                    </a:p>
                    <a:p>
                      <a:r>
                        <a:rPr lang="en-US" sz="1940" dirty="0"/>
                        <a:t>7:55 PM – 11:56 PM</a:t>
                      </a:r>
                    </a:p>
                  </a:txBody>
                  <a:tcPr marL="91441" marR="91441"/>
                </a:tc>
                <a:extLst>
                  <a:ext uri="{0D108BD9-81ED-4DB2-BD59-A6C34878D82A}">
                    <a16:rowId xmlns:a16="http://schemas.microsoft.com/office/drawing/2014/main" val="1111409869"/>
                  </a:ext>
                </a:extLst>
              </a:tr>
              <a:tr h="544895">
                <a:tc>
                  <a:txBody>
                    <a:bodyPr/>
                    <a:lstStyle/>
                    <a:p>
                      <a:r>
                        <a:rPr lang="en-US" sz="1940" dirty="0"/>
                        <a:t>e</a:t>
                      </a:r>
                    </a:p>
                  </a:txBody>
                  <a:tcPr marL="91441" marR="91441"/>
                </a:tc>
                <a:tc>
                  <a:txBody>
                    <a:bodyPr/>
                    <a:lstStyle/>
                    <a:p>
                      <a:r>
                        <a:rPr lang="en-US" sz="1940" dirty="0"/>
                        <a:t>9/10</a:t>
                      </a:r>
                    </a:p>
                    <a:p>
                      <a:r>
                        <a:rPr lang="en-US" sz="1940" dirty="0"/>
                        <a:t>11:39 PM – 2:32 AM</a:t>
                      </a:r>
                    </a:p>
                  </a:txBody>
                  <a:tcPr marL="91441" marR="91441"/>
                </a:tc>
                <a:tc>
                  <a:txBody>
                    <a:bodyPr/>
                    <a:lstStyle/>
                    <a:p>
                      <a:r>
                        <a:rPr lang="en-US" sz="1940" dirty="0"/>
                        <a:t>10/23</a:t>
                      </a:r>
                    </a:p>
                    <a:p>
                      <a:r>
                        <a:rPr lang="en-US" sz="1940" dirty="0"/>
                        <a:t>4:14 PM – 7:07 PM</a:t>
                      </a:r>
                    </a:p>
                  </a:txBody>
                  <a:tcPr marL="91441" marR="91441"/>
                </a:tc>
                <a:extLst>
                  <a:ext uri="{0D108BD9-81ED-4DB2-BD59-A6C34878D82A}">
                    <a16:rowId xmlns:a16="http://schemas.microsoft.com/office/drawing/2014/main" val="3292303332"/>
                  </a:ext>
                </a:extLst>
              </a:tr>
            </a:tbl>
          </a:graphicData>
        </a:graphic>
      </p:graphicFrame>
      <p:pic>
        <p:nvPicPr>
          <p:cNvPr id="27" name="Picture 26" descr="Chart, scatter chart&#10;&#10;Description automatically generated">
            <a:extLst>
              <a:ext uri="{FF2B5EF4-FFF2-40B4-BE49-F238E27FC236}">
                <a16:creationId xmlns:a16="http://schemas.microsoft.com/office/drawing/2014/main" id="{90D27807-D246-4FE2-AE7A-B1A7B3715C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98670" y="21842067"/>
            <a:ext cx="4198318" cy="3265359"/>
          </a:xfrm>
          <a:prstGeom prst="rect">
            <a:avLst/>
          </a:prstGeom>
        </p:spPr>
      </p:pic>
      <p:pic>
        <p:nvPicPr>
          <p:cNvPr id="29" name="Picture 28" descr="Chart, scatter chart&#10;&#10;Description automatically generated">
            <a:extLst>
              <a:ext uri="{FF2B5EF4-FFF2-40B4-BE49-F238E27FC236}">
                <a16:creationId xmlns:a16="http://schemas.microsoft.com/office/drawing/2014/main" id="{C058522B-4E52-478D-AF1B-A3AD2BDA8E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03838" y="18411085"/>
            <a:ext cx="4198318" cy="3265359"/>
          </a:xfrm>
          <a:prstGeom prst="rect">
            <a:avLst/>
          </a:prstGeom>
        </p:spPr>
      </p:pic>
      <p:sp>
        <p:nvSpPr>
          <p:cNvPr id="30" name="Text Box 17">
            <a:extLst>
              <a:ext uri="{FF2B5EF4-FFF2-40B4-BE49-F238E27FC236}">
                <a16:creationId xmlns:a16="http://schemas.microsoft.com/office/drawing/2014/main" id="{BDA2C4F3-F158-4F33-97CA-1CD577C7930A}"/>
              </a:ext>
            </a:extLst>
          </p:cNvPr>
          <p:cNvSpPr txBox="1">
            <a:spLocks noChangeArrowheads="1"/>
          </p:cNvSpPr>
          <p:nvPr/>
        </p:nvSpPr>
        <p:spPr bwMode="auto">
          <a:xfrm>
            <a:off x="14458521" y="19196932"/>
            <a:ext cx="2921000" cy="1585653"/>
          </a:xfrm>
          <a:prstGeom prst="rect">
            <a:avLst/>
          </a:prstGeom>
          <a:noFill/>
          <a:ln>
            <a:noFill/>
          </a:ln>
          <a:effectLst/>
        </p:spPr>
        <p:txBody>
          <a:bodyPr lIns="150000" tIns="150000" rIns="150000" bIns="150000">
            <a:spAutoFit/>
          </a:bodyPr>
          <a:lstStyle/>
          <a:p>
            <a:pPr>
              <a:defRPr/>
            </a:pPr>
            <a:r>
              <a:rPr lang="en-AU" altLang="en-US" sz="1667" i="1" dirty="0"/>
              <a:t>Observations from the first night. Data collected after midnight is severely affected by cloud cover. No variations are seen as there is no transit.</a:t>
            </a:r>
          </a:p>
        </p:txBody>
      </p:sp>
      <p:sp>
        <p:nvSpPr>
          <p:cNvPr id="31" name="Text Box 17">
            <a:extLst>
              <a:ext uri="{FF2B5EF4-FFF2-40B4-BE49-F238E27FC236}">
                <a16:creationId xmlns:a16="http://schemas.microsoft.com/office/drawing/2014/main" id="{6F814F09-0C05-443D-92C9-756E7564B0B2}"/>
              </a:ext>
            </a:extLst>
          </p:cNvPr>
          <p:cNvSpPr txBox="1">
            <a:spLocks noChangeArrowheads="1"/>
          </p:cNvSpPr>
          <p:nvPr/>
        </p:nvSpPr>
        <p:spPr bwMode="auto">
          <a:xfrm>
            <a:off x="10099220" y="22454594"/>
            <a:ext cx="2921000" cy="1842197"/>
          </a:xfrm>
          <a:prstGeom prst="rect">
            <a:avLst/>
          </a:prstGeom>
          <a:noFill/>
          <a:ln>
            <a:noFill/>
          </a:ln>
          <a:effectLst/>
        </p:spPr>
        <p:txBody>
          <a:bodyPr lIns="150000" tIns="150000" rIns="150000" bIns="150000">
            <a:spAutoFit/>
          </a:bodyPr>
          <a:lstStyle/>
          <a:p>
            <a:pPr>
              <a:defRPr/>
            </a:pPr>
            <a:r>
              <a:rPr lang="en-AU" altLang="en-US" sz="1667" i="1" dirty="0"/>
              <a:t>Observations from the second night, 10/13. Initial data collected is severely affected by cloud cover. The decrease in flux is due to the transit of </a:t>
            </a:r>
          </a:p>
          <a:p>
            <a:pPr>
              <a:defRPr/>
            </a:pPr>
            <a:r>
              <a:rPr lang="en-AU" altLang="en-US" sz="1667" i="1" dirty="0"/>
              <a:t>Kepler-20 b.</a:t>
            </a:r>
          </a:p>
        </p:txBody>
      </p:sp>
      <p:pic>
        <p:nvPicPr>
          <p:cNvPr id="33" name="Picture 32" descr="Chart, line chart&#10;&#10;Description automatically generated">
            <a:extLst>
              <a:ext uri="{FF2B5EF4-FFF2-40B4-BE49-F238E27FC236}">
                <a16:creationId xmlns:a16="http://schemas.microsoft.com/office/drawing/2014/main" id="{AB9F0730-A6FF-4E6C-9F1E-36CC6821063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010283" y="16240222"/>
            <a:ext cx="4373631" cy="3401714"/>
          </a:xfrm>
          <a:prstGeom prst="rect">
            <a:avLst/>
          </a:prstGeom>
        </p:spPr>
      </p:pic>
      <p:sp>
        <p:nvSpPr>
          <p:cNvPr id="36" name="Text Box 17">
            <a:extLst>
              <a:ext uri="{FF2B5EF4-FFF2-40B4-BE49-F238E27FC236}">
                <a16:creationId xmlns:a16="http://schemas.microsoft.com/office/drawing/2014/main" id="{402184E8-C890-46B1-99D3-BDA38D093887}"/>
              </a:ext>
            </a:extLst>
          </p:cNvPr>
          <p:cNvSpPr txBox="1">
            <a:spLocks noChangeArrowheads="1"/>
          </p:cNvSpPr>
          <p:nvPr/>
        </p:nvSpPr>
        <p:spPr bwMode="auto">
          <a:xfrm>
            <a:off x="23611194" y="16841646"/>
            <a:ext cx="2921000" cy="2355286"/>
          </a:xfrm>
          <a:prstGeom prst="rect">
            <a:avLst/>
          </a:prstGeom>
          <a:noFill/>
          <a:ln>
            <a:noFill/>
          </a:ln>
          <a:effectLst/>
        </p:spPr>
        <p:txBody>
          <a:bodyPr lIns="150000" tIns="150000" rIns="150000" bIns="150000">
            <a:spAutoFit/>
          </a:bodyPr>
          <a:lstStyle/>
          <a:p>
            <a:pPr>
              <a:defRPr/>
            </a:pPr>
            <a:r>
              <a:rPr lang="en-AU" altLang="en-US" sz="1667" i="1" dirty="0"/>
              <a:t>Using the data from the first night to represent the baseline flux of the star, this is the curve we see from the second night. Outliers have been removed to make the decrease in flux more apparent.</a:t>
            </a:r>
          </a:p>
        </p:txBody>
      </p:sp>
      <p:pic>
        <p:nvPicPr>
          <p:cNvPr id="37" name="Picture 2" descr="Stony-Brook-University-logo – SBU News">
            <a:extLst>
              <a:ext uri="{FF2B5EF4-FFF2-40B4-BE49-F238E27FC236}">
                <a16:creationId xmlns:a16="http://schemas.microsoft.com/office/drawing/2014/main" id="{29FF5234-2FA0-473E-AB5D-E936C23C1D4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87979" y="1435164"/>
            <a:ext cx="5080000" cy="186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8" descr="Stony Brook Logo PNG Transparent &amp; SVG Vector - Freebie Supply">
            <a:extLst>
              <a:ext uri="{FF2B5EF4-FFF2-40B4-BE49-F238E27FC236}">
                <a16:creationId xmlns:a16="http://schemas.microsoft.com/office/drawing/2014/main" id="{3FBC2C1C-29B5-4CEE-AC99-07BD61797FF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697423" y="720789"/>
            <a:ext cx="3292475" cy="329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Text Box 120">
            <a:extLst>
              <a:ext uri="{FF2B5EF4-FFF2-40B4-BE49-F238E27FC236}">
                <a16:creationId xmlns:a16="http://schemas.microsoft.com/office/drawing/2014/main" id="{3B42D882-D2E4-467A-B39A-ADC031D7B02F}"/>
              </a:ext>
            </a:extLst>
          </p:cNvPr>
          <p:cNvSpPr txBox="1">
            <a:spLocks noChangeArrowheads="1"/>
          </p:cNvSpPr>
          <p:nvPr/>
        </p:nvSpPr>
        <p:spPr bwMode="auto">
          <a:xfrm>
            <a:off x="1107314" y="5926001"/>
            <a:ext cx="8193024"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Introduction</a:t>
            </a:r>
            <a:endParaRPr lang="en-US" altLang="en-US" sz="2780" b="1" dirty="0">
              <a:solidFill>
                <a:schemeClr val="bg1"/>
              </a:solidFill>
              <a:latin typeface="Arial" panose="020B0604020202020204" pitchFamily="34" charset="0"/>
            </a:endParaRPr>
          </a:p>
        </p:txBody>
      </p:sp>
      <p:sp>
        <p:nvSpPr>
          <p:cNvPr id="40" name="Text Box 120">
            <a:extLst>
              <a:ext uri="{FF2B5EF4-FFF2-40B4-BE49-F238E27FC236}">
                <a16:creationId xmlns:a16="http://schemas.microsoft.com/office/drawing/2014/main" id="{A7DEA64D-A325-4284-A745-9C2D9C7AE5D0}"/>
              </a:ext>
            </a:extLst>
          </p:cNvPr>
          <p:cNvSpPr txBox="1">
            <a:spLocks noChangeArrowheads="1"/>
          </p:cNvSpPr>
          <p:nvPr/>
        </p:nvSpPr>
        <p:spPr bwMode="auto">
          <a:xfrm>
            <a:off x="9805639" y="5922036"/>
            <a:ext cx="8229600"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Observations</a:t>
            </a:r>
            <a:endParaRPr lang="en-US" altLang="en-US" sz="2780" b="1" dirty="0">
              <a:solidFill>
                <a:schemeClr val="bg1"/>
              </a:solidFill>
              <a:latin typeface="Arial" panose="020B0604020202020204" pitchFamily="34" charset="0"/>
            </a:endParaRPr>
          </a:p>
        </p:txBody>
      </p:sp>
      <p:sp>
        <p:nvSpPr>
          <p:cNvPr id="41" name="Text Box 120">
            <a:extLst>
              <a:ext uri="{FF2B5EF4-FFF2-40B4-BE49-F238E27FC236}">
                <a16:creationId xmlns:a16="http://schemas.microsoft.com/office/drawing/2014/main" id="{D70C8FFB-94EE-47BD-8741-8525312F95B5}"/>
              </a:ext>
            </a:extLst>
          </p:cNvPr>
          <p:cNvSpPr txBox="1">
            <a:spLocks noChangeArrowheads="1"/>
          </p:cNvSpPr>
          <p:nvPr/>
        </p:nvSpPr>
        <p:spPr bwMode="auto">
          <a:xfrm>
            <a:off x="27228861" y="5925999"/>
            <a:ext cx="8229600"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Discussion</a:t>
            </a:r>
            <a:endParaRPr lang="en-US" altLang="en-US" sz="2780" b="1" dirty="0">
              <a:solidFill>
                <a:schemeClr val="bg1"/>
              </a:solidFill>
              <a:latin typeface="Arial" panose="020B0604020202020204" pitchFamily="34" charset="0"/>
            </a:endParaRPr>
          </a:p>
        </p:txBody>
      </p:sp>
      <p:sp>
        <p:nvSpPr>
          <p:cNvPr id="42" name="Text Box 120">
            <a:extLst>
              <a:ext uri="{FF2B5EF4-FFF2-40B4-BE49-F238E27FC236}">
                <a16:creationId xmlns:a16="http://schemas.microsoft.com/office/drawing/2014/main" id="{A3C78CD8-C415-4B9E-9A0D-3634B21D4391}"/>
              </a:ext>
            </a:extLst>
          </p:cNvPr>
          <p:cNvSpPr txBox="1">
            <a:spLocks noChangeArrowheads="1"/>
          </p:cNvSpPr>
          <p:nvPr/>
        </p:nvSpPr>
        <p:spPr bwMode="auto">
          <a:xfrm>
            <a:off x="18518545" y="5926001"/>
            <a:ext cx="8229600"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Results</a:t>
            </a:r>
            <a:endParaRPr lang="en-US" altLang="en-US" sz="2780" b="1" dirty="0">
              <a:solidFill>
                <a:schemeClr val="bg1"/>
              </a:solidFill>
              <a:latin typeface="Arial" panose="020B0604020202020204" pitchFamily="34" charset="0"/>
            </a:endParaRPr>
          </a:p>
        </p:txBody>
      </p:sp>
      <p:sp>
        <p:nvSpPr>
          <p:cNvPr id="44" name="Text Box 120">
            <a:extLst>
              <a:ext uri="{FF2B5EF4-FFF2-40B4-BE49-F238E27FC236}">
                <a16:creationId xmlns:a16="http://schemas.microsoft.com/office/drawing/2014/main" id="{AECD5317-F088-4ADB-8953-D09C14612EF8}"/>
              </a:ext>
            </a:extLst>
          </p:cNvPr>
          <p:cNvSpPr txBox="1">
            <a:spLocks noChangeArrowheads="1"/>
          </p:cNvSpPr>
          <p:nvPr/>
        </p:nvSpPr>
        <p:spPr bwMode="auto">
          <a:xfrm>
            <a:off x="1107314" y="16398665"/>
            <a:ext cx="8193024"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Objectives</a:t>
            </a:r>
            <a:endParaRPr lang="en-US" altLang="en-US" sz="2780" b="1" dirty="0">
              <a:solidFill>
                <a:schemeClr val="bg1"/>
              </a:solidFill>
              <a:latin typeface="Arial" panose="020B0604020202020204" pitchFamily="34" charset="0"/>
            </a:endParaRPr>
          </a:p>
        </p:txBody>
      </p:sp>
      <p:sp>
        <p:nvSpPr>
          <p:cNvPr id="45" name="Text Box 120">
            <a:extLst>
              <a:ext uri="{FF2B5EF4-FFF2-40B4-BE49-F238E27FC236}">
                <a16:creationId xmlns:a16="http://schemas.microsoft.com/office/drawing/2014/main" id="{5B3B8FAD-A1A9-42D4-97C4-37BB3627CEFE}"/>
              </a:ext>
            </a:extLst>
          </p:cNvPr>
          <p:cNvSpPr txBox="1">
            <a:spLocks noChangeArrowheads="1"/>
          </p:cNvSpPr>
          <p:nvPr/>
        </p:nvSpPr>
        <p:spPr bwMode="auto">
          <a:xfrm>
            <a:off x="27228861" y="14619960"/>
            <a:ext cx="8229600" cy="791325"/>
          </a:xfrm>
          <a:prstGeom prst="rect">
            <a:avLst/>
          </a:prstGeom>
          <a:solidFill>
            <a:srgbClr val="BA3548"/>
          </a:solidFill>
          <a:ln>
            <a:solidFill>
              <a:schemeClr val="tx1"/>
            </a:solidFill>
          </a:ln>
          <a:effectLst/>
        </p:spPr>
        <p:txBody>
          <a:bodyPr wrap="square" lIns="360000" tIns="180000" rIns="360000" bIns="180000">
            <a:spAutoFit/>
          </a:bodyPr>
          <a:lstStyle>
            <a:lvl1pPr>
              <a:defRPr sz="2400">
                <a:solidFill>
                  <a:schemeClr val="tx1"/>
                </a:solidFill>
                <a:latin typeface="Times" panose="02020603050405020304" pitchFamily="18" charset="0"/>
              </a:defRPr>
            </a:lvl1pPr>
            <a:lvl2pPr marL="742950" indent="-285750">
              <a:defRPr sz="2400">
                <a:solidFill>
                  <a:schemeClr val="tx1"/>
                </a:solidFill>
                <a:latin typeface="Times" panose="02020603050405020304" pitchFamily="18" charset="0"/>
              </a:defRPr>
            </a:lvl2pPr>
            <a:lvl3pPr marL="1143000" indent="-228600">
              <a:defRPr sz="2400">
                <a:solidFill>
                  <a:schemeClr val="tx1"/>
                </a:solidFill>
                <a:latin typeface="Times" panose="02020603050405020304" pitchFamily="18" charset="0"/>
              </a:defRPr>
            </a:lvl3pPr>
            <a:lvl4pPr marL="1600200" indent="-228600">
              <a:defRPr sz="2400">
                <a:solidFill>
                  <a:schemeClr val="tx1"/>
                </a:solidFill>
                <a:latin typeface="Times" panose="02020603050405020304" pitchFamily="18" charset="0"/>
              </a:defRPr>
            </a:lvl4pPr>
            <a:lvl5pPr marL="2057400" indent="-228600">
              <a:defRPr sz="2400">
                <a:solidFill>
                  <a:schemeClr val="tx1"/>
                </a:solidFill>
                <a:latin typeface="Times" panose="02020603050405020304" pitchFamily="18" charset="0"/>
              </a:defRPr>
            </a:lvl5pPr>
            <a:lvl6pPr marL="2514600" indent="-228600" eaLnBrk="0" fontAlgn="base" hangingPunct="0">
              <a:spcBef>
                <a:spcPct val="0"/>
              </a:spcBef>
              <a:spcAft>
                <a:spcPct val="0"/>
              </a:spcAft>
              <a:defRPr sz="2400">
                <a:solidFill>
                  <a:schemeClr val="tx1"/>
                </a:solidFill>
                <a:latin typeface="Times" panose="02020603050405020304" pitchFamily="18" charset="0"/>
              </a:defRPr>
            </a:lvl6pPr>
            <a:lvl7pPr marL="2971800" indent="-228600" eaLnBrk="0" fontAlgn="base" hangingPunct="0">
              <a:spcBef>
                <a:spcPct val="0"/>
              </a:spcBef>
              <a:spcAft>
                <a:spcPct val="0"/>
              </a:spcAft>
              <a:defRPr sz="2400">
                <a:solidFill>
                  <a:schemeClr val="tx1"/>
                </a:solidFill>
                <a:latin typeface="Times" panose="02020603050405020304" pitchFamily="18" charset="0"/>
              </a:defRPr>
            </a:lvl7pPr>
            <a:lvl8pPr marL="3429000" indent="-228600" eaLnBrk="0" fontAlgn="base" hangingPunct="0">
              <a:spcBef>
                <a:spcPct val="0"/>
              </a:spcBef>
              <a:spcAft>
                <a:spcPct val="0"/>
              </a:spcAft>
              <a:defRPr sz="2400">
                <a:solidFill>
                  <a:schemeClr val="tx1"/>
                </a:solidFill>
                <a:latin typeface="Times" panose="02020603050405020304" pitchFamily="18" charset="0"/>
              </a:defRPr>
            </a:lvl8pPr>
            <a:lvl9pPr marL="3886200" indent="-228600" eaLnBrk="0" fontAlgn="base" hangingPunct="0">
              <a:spcBef>
                <a:spcPct val="0"/>
              </a:spcBef>
              <a:spcAft>
                <a:spcPct val="0"/>
              </a:spcAft>
              <a:defRPr sz="2400">
                <a:solidFill>
                  <a:schemeClr val="tx1"/>
                </a:solidFill>
                <a:latin typeface="Times" panose="02020603050405020304" pitchFamily="18" charset="0"/>
              </a:defRPr>
            </a:lvl9pPr>
          </a:lstStyle>
          <a:p>
            <a:pPr>
              <a:spcBef>
                <a:spcPct val="50000"/>
              </a:spcBef>
            </a:pPr>
            <a:r>
              <a:rPr lang="en-GB" altLang="en-US" sz="2780" b="1" dirty="0">
                <a:solidFill>
                  <a:schemeClr val="bg1"/>
                </a:solidFill>
                <a:latin typeface="Arial" panose="020B0604020202020204" pitchFamily="34" charset="0"/>
              </a:rPr>
              <a:t>Conclusions</a:t>
            </a:r>
            <a:endParaRPr lang="en-US" altLang="en-US" sz="2780" b="1" dirty="0">
              <a:solidFill>
                <a:schemeClr val="bg1"/>
              </a:solidFill>
              <a:latin typeface="Arial" panose="020B0604020202020204" pitchFamily="34" charset="0"/>
            </a:endParaRPr>
          </a:p>
        </p:txBody>
      </p:sp>
      <p:pic>
        <p:nvPicPr>
          <p:cNvPr id="47" name="Picture 46" descr="A picture containing indoor, sitting, large, table&#10;&#10;Description automatically generated">
            <a:extLst>
              <a:ext uri="{FF2B5EF4-FFF2-40B4-BE49-F238E27FC236}">
                <a16:creationId xmlns:a16="http://schemas.microsoft.com/office/drawing/2014/main" id="{E8A0208F-C624-42E0-A954-AB9DD15DF90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447662" y="11303188"/>
            <a:ext cx="3510669" cy="3517908"/>
          </a:xfrm>
          <a:prstGeom prst="rect">
            <a:avLst/>
          </a:prstGeom>
        </p:spPr>
      </p:pic>
      <p:sp>
        <p:nvSpPr>
          <p:cNvPr id="34" name="Text Box 22">
            <a:extLst>
              <a:ext uri="{FF2B5EF4-FFF2-40B4-BE49-F238E27FC236}">
                <a16:creationId xmlns:a16="http://schemas.microsoft.com/office/drawing/2014/main" id="{EA4084D2-C13E-42F7-A677-6C1508F65522}"/>
              </a:ext>
            </a:extLst>
          </p:cNvPr>
          <p:cNvSpPr txBox="1">
            <a:spLocks noChangeArrowheads="1"/>
          </p:cNvSpPr>
          <p:nvPr/>
        </p:nvSpPr>
        <p:spPr bwMode="auto">
          <a:xfrm>
            <a:off x="3907235" y="15066225"/>
            <a:ext cx="4160283" cy="1072564"/>
          </a:xfrm>
          <a:prstGeom prst="rect">
            <a:avLst/>
          </a:prstGeom>
          <a:noFill/>
          <a:ln>
            <a:noFill/>
          </a:ln>
          <a:effectLst/>
        </p:spPr>
        <p:txBody>
          <a:bodyPr wrap="square" lIns="150000" tIns="150000" rIns="150000" bIns="150000">
            <a:spAutoFit/>
          </a:bodyPr>
          <a:lstStyle/>
          <a:p>
            <a:pPr>
              <a:defRPr/>
            </a:pPr>
            <a:r>
              <a:rPr lang="en-AU" altLang="en-US" sz="1667" i="1" dirty="0"/>
              <a:t>Diagram depicting the transit of an exoplanet and a table of the periods for all of the planets surrounding Kepler-20</a:t>
            </a:r>
          </a:p>
        </p:txBody>
      </p:sp>
    </p:spTree>
    <p:extLst>
      <p:ext uri="{BB962C8B-B14F-4D97-AF65-F5344CB8AC3E}">
        <p14:creationId xmlns:p14="http://schemas.microsoft.com/office/powerpoint/2010/main" val="10978052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457</TotalTime>
  <Words>1784</Words>
  <Application>Microsoft Office PowerPoint</Application>
  <PresentationFormat>Custom</PresentationFormat>
  <Paragraphs>117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Arial</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Zachary Stone</dc:creator>
  <cp:lastModifiedBy>Zachary Stone</cp:lastModifiedBy>
  <cp:revision>58</cp:revision>
  <dcterms:created xsi:type="dcterms:W3CDTF">2020-11-15T23:33:07Z</dcterms:created>
  <dcterms:modified xsi:type="dcterms:W3CDTF">2020-11-16T07:17:35Z</dcterms:modified>
</cp:coreProperties>
</file>

<file path=docProps/thumbnail.jpeg>
</file>